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74" r:id="rId4"/>
    <p:sldId id="258" r:id="rId5"/>
    <p:sldId id="271" r:id="rId6"/>
    <p:sldId id="259" r:id="rId7"/>
    <p:sldId id="260" r:id="rId8"/>
    <p:sldId id="261" r:id="rId9"/>
    <p:sldId id="262" r:id="rId10"/>
    <p:sldId id="275" r:id="rId11"/>
    <p:sldId id="263" r:id="rId12"/>
    <p:sldId id="267" r:id="rId13"/>
    <p:sldId id="284" r:id="rId14"/>
    <p:sldId id="269" r:id="rId15"/>
    <p:sldId id="268" r:id="rId16"/>
    <p:sldId id="281" r:id="rId17"/>
    <p:sldId id="296" r:id="rId18"/>
    <p:sldId id="293" r:id="rId19"/>
    <p:sldId id="294" r:id="rId20"/>
    <p:sldId id="295" r:id="rId21"/>
    <p:sldId id="272" r:id="rId22"/>
    <p:sldId id="266" r:id="rId23"/>
    <p:sldId id="273" r:id="rId24"/>
    <p:sldId id="264" r:id="rId25"/>
    <p:sldId id="279" r:id="rId26"/>
    <p:sldId id="280" r:id="rId27"/>
    <p:sldId id="278" r:id="rId28"/>
    <p:sldId id="286" r:id="rId29"/>
    <p:sldId id="287" r:id="rId30"/>
    <p:sldId id="292" r:id="rId31"/>
    <p:sldId id="265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>
    <p:present/>
    <p:sldAll/>
    <p:penClr>
      <a:schemeClr val="bg1"/>
    </p:penClr>
  </p:showPr>
  <p:clrMru>
    <a:srgbClr val="996600"/>
    <a:srgbClr val="993366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16" autoAdjust="0"/>
    <p:restoredTop sz="94660"/>
  </p:normalViewPr>
  <p:slideViewPr>
    <p:cSldViewPr>
      <p:cViewPr>
        <p:scale>
          <a:sx n="41" d="100"/>
          <a:sy n="41" d="100"/>
        </p:scale>
        <p:origin x="-6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2" d="100"/>
          <a:sy n="32" d="100"/>
        </p:scale>
        <p:origin x="-1500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54D33D-4537-46F8-85AC-F9DDB7CB59D7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0E0BD-FC9D-4E2F-A3D4-56FD3DFAC7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87BEA-F5E9-43D5-B261-F8CCA26178E3}" type="datetimeFigureOut">
              <a:rPr lang="en-US" smtClean="0"/>
              <a:t>8/10/2010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7F5396-C655-466A-9541-EFC95427671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F5396-C655-466A-9541-EFC95427671D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A9B5C7-575E-42C5-97C5-F578931DF339}" type="datetimeFigureOut">
              <a:rPr lang="en-US" smtClean="0"/>
              <a:pPr/>
              <a:t>8/10/2010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A09F80-6730-45FF-93D6-BAAB031B931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gif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95600" y="5105400"/>
            <a:ext cx="541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         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685800"/>
            <a:ext cx="2895600" cy="12936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81200" y="2514600"/>
            <a:ext cx="538003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 presentation</a:t>
            </a:r>
          </a:p>
          <a:p>
            <a:pPr algn="ctr"/>
            <a:r>
              <a:rPr lang="en-US" sz="2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 </a:t>
            </a:r>
            <a:endParaRPr lang="en-US" sz="2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med" advTm="29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Overview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Who We Are</a:t>
            </a:r>
          </a:p>
          <a:p>
            <a:r>
              <a:rPr lang="en-US" b="1" dirty="0" smtClean="0"/>
              <a:t>Vision, Mission &amp; Core Values</a:t>
            </a:r>
          </a:p>
          <a:p>
            <a:r>
              <a:rPr lang="en-US" b="1" dirty="0" smtClean="0"/>
              <a:t>Independent Consultants Experience</a:t>
            </a:r>
            <a:endParaRPr lang="en-US" b="1" dirty="0" smtClean="0"/>
          </a:p>
          <a:p>
            <a:r>
              <a:rPr lang="en-US" b="1" dirty="0" smtClean="0"/>
              <a:t>Professional Services</a:t>
            </a:r>
            <a:endParaRPr lang="en-US" b="1" dirty="0" smtClean="0"/>
          </a:p>
          <a:p>
            <a:r>
              <a:rPr lang="en-US" b="1" dirty="0" smtClean="0"/>
              <a:t>SNAPSHOTS</a:t>
            </a:r>
          </a:p>
          <a:p>
            <a:r>
              <a:rPr lang="en-US" b="1" dirty="0" smtClean="0"/>
              <a:t>Company Strengths</a:t>
            </a:r>
          </a:p>
          <a:p>
            <a:r>
              <a:rPr lang="en-US" b="1" dirty="0" smtClean="0"/>
              <a:t>Benefits to Your Company/ NGO/Non-Profit</a:t>
            </a:r>
            <a:endParaRPr lang="en-US" b="1" dirty="0" smtClean="0"/>
          </a:p>
          <a:p>
            <a:r>
              <a:rPr lang="en-US" b="1" dirty="0" smtClean="0"/>
              <a:t>Costing</a:t>
            </a:r>
            <a:endParaRPr lang="en-US" dirty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0800" y="762000"/>
            <a:ext cx="2333625" cy="1042614"/>
          </a:xfrm>
          <a:prstGeom prst="rect">
            <a:avLst/>
          </a:prstGeom>
        </p:spPr>
      </p:pic>
    </p:spTree>
  </p:cSld>
  <p:clrMapOvr>
    <a:masterClrMapping/>
  </p:clrMapOvr>
  <p:transition spd="med" advTm="29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Arno Pro Smbd Subhead" pitchFamily="18" charset="0"/>
              </a:rPr>
              <a:t>Who We Are…</a:t>
            </a:r>
            <a:endParaRPr lang="en-US" b="1" dirty="0">
              <a:latin typeface="Arno Pro Smbd Subhead" pitchFamily="18" charset="0"/>
            </a:endParaRPr>
          </a:p>
        </p:txBody>
      </p:sp>
      <p:pic>
        <p:nvPicPr>
          <p:cNvPr id="6" name="Picture 5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1575" y="1909762"/>
            <a:ext cx="6800850" cy="3038475"/>
          </a:xfrm>
          <a:prstGeom prst="rect">
            <a:avLst/>
          </a:prstGeom>
        </p:spPr>
      </p:pic>
    </p:spTree>
  </p:cSld>
  <p:clrMapOvr>
    <a:masterClrMapping/>
  </p:clrMapOvr>
  <p:transition spd="med" advTm="20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Arno Pro Smbd SmText" pitchFamily="18" charset="0"/>
              </a:rPr>
              <a:t>About Our Company</a:t>
            </a:r>
            <a:endParaRPr lang="en-US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077200" cy="3124200"/>
          </a:xfrm>
        </p:spPr>
        <p:txBody>
          <a:bodyPr/>
          <a:lstStyle/>
          <a:p>
            <a:pPr>
              <a:buNone/>
            </a:pPr>
            <a:endParaRPr lang="en-US" sz="2400" dirty="0" smtClean="0"/>
          </a:p>
          <a:p>
            <a:pPr algn="ctr">
              <a:buNone/>
            </a:pPr>
            <a:r>
              <a:rPr lang="en-US" sz="2400" dirty="0" smtClean="0"/>
              <a:t>We are A  Professional Team of Independent Consultants who provide our clients with Expert Training, ICT &amp;  Project Management Solutions.</a:t>
            </a:r>
          </a:p>
          <a:p>
            <a:endParaRPr lang="en-US" dirty="0"/>
          </a:p>
        </p:txBody>
      </p:sp>
      <p:pic>
        <p:nvPicPr>
          <p:cNvPr id="5" name="Picture 4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5105400" cy="11430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Quality Experience You </a:t>
            </a:r>
            <a:br>
              <a:rPr lang="en-US" sz="4000" b="1" dirty="0" smtClean="0">
                <a:latin typeface="Arno Pro Smbd SmText" pitchFamily="18" charset="0"/>
              </a:rPr>
            </a:br>
            <a:r>
              <a:rPr lang="en-US" sz="4000" b="1" dirty="0" smtClean="0">
                <a:latin typeface="Arno Pro Smbd SmText" pitchFamily="18" charset="0"/>
              </a:rPr>
              <a:t>Can Depend 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084320"/>
          </a:xfrm>
        </p:spPr>
        <p:txBody>
          <a:bodyPr/>
          <a:lstStyle/>
          <a:p>
            <a:r>
              <a:rPr lang="en-US" dirty="0" smtClean="0"/>
              <a:t>50 yrs experience in workshop facilitation, training and project management.</a:t>
            </a:r>
          </a:p>
          <a:p>
            <a:r>
              <a:rPr lang="en-US" dirty="0" smtClean="0"/>
              <a:t>10 yrs experience in HSE (including First Aid).</a:t>
            </a:r>
          </a:p>
          <a:p>
            <a:r>
              <a:rPr lang="en-US" dirty="0" smtClean="0"/>
              <a:t>15 yrs experience in ICT solutions.</a:t>
            </a:r>
          </a:p>
          <a:p>
            <a:r>
              <a:rPr lang="en-US" dirty="0" smtClean="0"/>
              <a:t>10 yrs experience in Conflict Resource Management.</a:t>
            </a:r>
          </a:p>
          <a:p>
            <a:r>
              <a:rPr lang="en-US" dirty="0" smtClean="0"/>
              <a:t>Client Servicing – reliable, pleasant consultancy that allows  open communication.</a:t>
            </a:r>
          </a:p>
          <a:p>
            <a:r>
              <a:rPr lang="en-US" dirty="0" smtClean="0"/>
              <a:t>Honesty &amp; Integrity in our work ethic.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Stationery"/>
          <p:cNvSpPr>
            <a:spLocks noChangeArrowheads="1"/>
          </p:cNvSpPr>
          <p:nvPr/>
        </p:nvSpPr>
        <p:spPr bwMode="auto">
          <a:xfrm>
            <a:off x="1752600" y="1752600"/>
            <a:ext cx="5715000" cy="30480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  <a:effectLst>
            <a:outerShdw dist="35921" dir="2700000" algn="ctr" rotWithShape="0">
              <a:srgbClr val="938953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“Optimizing Business Solutions &amp; Marketing Strategies to Advance Global International Environments.”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2209800" y="1524001"/>
            <a:ext cx="1600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b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Nuptial BT"/>
              </a:rPr>
              <a:t>Vision.</a:t>
            </a:r>
            <a:endParaRPr lang="en-US" sz="3600" b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Nuptial BT"/>
            </a:endParaRPr>
          </a:p>
        </p:txBody>
      </p:sp>
      <p:pic>
        <p:nvPicPr>
          <p:cNvPr id="10" name="Picture 9" descr="Opulent txt greeni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1752600"/>
            <a:ext cx="1905000" cy="1034143"/>
          </a:xfrm>
          <a:prstGeom prst="rect">
            <a:avLst/>
          </a:prstGeom>
        </p:spPr>
      </p:pic>
      <p:pic>
        <p:nvPicPr>
          <p:cNvPr id="5" name="Picture 4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nimBg="1"/>
      <p:bldP spid="10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05000" y="2895600"/>
            <a:ext cx="518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fornian FB" pitchFamily="18" charset="0"/>
                <a:cs typeface="Arial" pitchFamily="34" charset="0"/>
              </a:rPr>
              <a:t>OPTIMAL.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5000" y="3581400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fornian FB" pitchFamily="18" charset="0"/>
                <a:cs typeface="Arial" pitchFamily="34" charset="0"/>
              </a:rPr>
              <a:t>OPTIMUM.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1200" y="4397514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fornian FB" pitchFamily="18" charset="0"/>
                <a:cs typeface="Arial" pitchFamily="34" charset="0"/>
              </a:rPr>
              <a:t>OPTIMIZED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fornian FB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57200" y="380999"/>
            <a:ext cx="5486400" cy="1752601"/>
            <a:chOff x="457200" y="380999"/>
            <a:chExt cx="5486400" cy="1752601"/>
          </a:xfrm>
        </p:grpSpPr>
        <p:sp>
          <p:nvSpPr>
            <p:cNvPr id="2050" name="AutoShape 2" descr="Stationery"/>
            <p:cNvSpPr>
              <a:spLocks noChangeArrowheads="1"/>
            </p:cNvSpPr>
            <p:nvPr/>
          </p:nvSpPr>
          <p:spPr bwMode="auto">
            <a:xfrm>
              <a:off x="457200" y="380999"/>
              <a:ext cx="5486400" cy="1752601"/>
            </a:xfrm>
            <a:prstGeom prst="roundRect">
              <a:avLst>
                <a:gd name="adj" fmla="val 16667"/>
              </a:avLst>
            </a:prstGeom>
            <a:blipFill dpi="0" rotWithShape="0">
              <a:blip r:embed="rId4" cstate="print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35921" dir="2700000" algn="ctr" rotWithShape="0">
                <a:srgbClr val="938953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/>
              </a:r>
              <a:b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</a:b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en-US" sz="1100" dirty="0"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en-US" sz="4400" b="1" dirty="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2051" name="WordArt 3"/>
            <p:cNvSpPr>
              <a:spLocks noChangeArrowheads="1" noChangeShapeType="1" noTextEdit="1"/>
            </p:cNvSpPr>
            <p:nvPr/>
          </p:nvSpPr>
          <p:spPr bwMode="auto">
            <a:xfrm>
              <a:off x="762000" y="533400"/>
              <a:ext cx="2280285" cy="13370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/>
              <a:r>
                <a:rPr lang="en-US" sz="3600" b="1" kern="10" spc="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effectLst/>
                  <a:latin typeface="Nuptial BT"/>
                </a:rPr>
                <a:t>Mission.</a:t>
              </a:r>
              <a:endParaRPr lang="en-US" sz="3600" b="1" kern="10" spc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Nuptial BT"/>
              </a:endParaRPr>
            </a:p>
          </p:txBody>
        </p:sp>
      </p:grpSp>
      <p:pic>
        <p:nvPicPr>
          <p:cNvPr id="12" name="Picture 11" descr="Opulent txt purpl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38600" y="381000"/>
            <a:ext cx="1848518" cy="1036893"/>
          </a:xfrm>
          <a:prstGeom prst="rect">
            <a:avLst/>
          </a:prstGeom>
        </p:spPr>
      </p:pic>
      <p:pic>
        <p:nvPicPr>
          <p:cNvPr id="10" name="Picture 9" descr="COMPANY LOGO FOR ELTRA OPULENT ASSOCIATES LTD (CLEAR BKGRD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2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39618 -0.00995 C 0.32916 -0.04602 0.26215 -0.08209 0.19618 -0.08047 C 0.13021 -0.07885 0.03142 -0.01249 1.66667E-6 -7.57225E-6 " pathEditMode="relative" ptsTypes="a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57200" y="380999"/>
            <a:ext cx="4724400" cy="1447801"/>
            <a:chOff x="457200" y="380999"/>
            <a:chExt cx="5486400" cy="1752601"/>
          </a:xfrm>
        </p:grpSpPr>
        <p:sp>
          <p:nvSpPr>
            <p:cNvPr id="5" name="AutoShape 2" descr="Stationery"/>
            <p:cNvSpPr>
              <a:spLocks noChangeArrowheads="1"/>
            </p:cNvSpPr>
            <p:nvPr/>
          </p:nvSpPr>
          <p:spPr bwMode="auto">
            <a:xfrm>
              <a:off x="457200" y="380999"/>
              <a:ext cx="5486400" cy="1752601"/>
            </a:xfrm>
            <a:prstGeom prst="roundRect">
              <a:avLst>
                <a:gd name="adj" fmla="val 16667"/>
              </a:avLst>
            </a:prstGeom>
            <a:blipFill dpi="0" rotWithShape="0">
              <a:blip r:embed="rId3" cstate="print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35921" dir="2700000" algn="ctr" rotWithShape="0">
                <a:srgbClr val="938953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/>
              </a:r>
              <a:b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</a:b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en-US" sz="1100" dirty="0"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en-US" sz="4400" b="1" dirty="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6" name="WordArt 3"/>
            <p:cNvSpPr>
              <a:spLocks noChangeArrowheads="1" noChangeShapeType="1" noTextEdit="1"/>
            </p:cNvSpPr>
            <p:nvPr/>
          </p:nvSpPr>
          <p:spPr bwMode="auto">
            <a:xfrm>
              <a:off x="685800" y="533400"/>
              <a:ext cx="2280285" cy="8798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/>
              <a:r>
                <a:rPr lang="en-US" sz="3600" b="1" kern="10" spc="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effectLst/>
                  <a:latin typeface="Nuptial BT"/>
                </a:rPr>
                <a:t>Core Values.</a:t>
              </a:r>
              <a:endParaRPr lang="en-US" sz="3600" b="1" kern="10" spc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Nuptial BT"/>
              </a:endParaRPr>
            </a:p>
          </p:txBody>
        </p:sp>
      </p:grp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85800" y="2209800"/>
            <a:ext cx="30154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LOVE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OF LIFE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895600" y="3581400"/>
            <a:ext cx="3619728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COOPERATION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&amp;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TEAM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WORK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143000" y="2895600"/>
            <a:ext cx="36695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en-US" sz="3200" b="1" dirty="0">
                <a:solidFill>
                  <a:srgbClr val="00B0F0"/>
                </a:solidFill>
                <a:latin typeface="Belwe Lt BT" pitchFamily="18" charset="0"/>
                <a:ea typeface="Calibri" pitchFamily="34" charset="0"/>
                <a:cs typeface="Times New Roman" pitchFamily="18" charset="0"/>
              </a:rPr>
              <a:t>ENERGY 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Belwe Lt BT" pitchFamily="18" charset="0"/>
                <a:ea typeface="Calibri" pitchFamily="34" charset="0"/>
                <a:cs typeface="Times New Roman" pitchFamily="18" charset="0"/>
              </a:rPr>
              <a:t>FLOW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lwe Lt BT" pitchFamily="18" charset="0"/>
                <a:ea typeface="Calibri" pitchFamily="34" charset="0"/>
                <a:cs typeface="Times New Roman" pitchFamily="18" charset="0"/>
              </a:rPr>
              <a:t>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267200" y="5181600"/>
            <a:ext cx="2895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W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/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W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Lt BT" pitchFamily="18" charset="0"/>
                <a:ea typeface="Calibri" pitchFamily="34" charset="0"/>
                <a:cs typeface="Times New Roman" pitchFamily="18" charset="0"/>
              </a:rPr>
              <a:t>N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 descr="Opulent Pink txt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6600" y="439564"/>
            <a:ext cx="1790572" cy="932036"/>
          </a:xfrm>
          <a:prstGeom prst="rect">
            <a:avLst/>
          </a:prstGeom>
        </p:spPr>
      </p:pic>
      <p:pic>
        <p:nvPicPr>
          <p:cNvPr id="10" name="Picture 9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4572000" cy="4389120"/>
          </a:xfrm>
          <a:ln>
            <a:solidFill>
              <a:srgbClr val="0070C0"/>
            </a:solidFill>
          </a:ln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Our cadre of Independent Consultants have training in Conferencing, HSE, Coaching &amp; Mentoring,  Document Management, Customer Service Training, Project Management, Management Information Systems, MCSE, MCP, MOS, WRMT, ICT Solutions, Community Support Services, Environmental Sciences and HR Services.</a:t>
            </a:r>
          </a:p>
          <a:p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b="1" dirty="0" smtClean="0">
                <a:latin typeface="Arno Pro Smbd SmText" pitchFamily="18" charset="0"/>
              </a:rPr>
              <a:t>Independent </a:t>
            </a:r>
            <a:r>
              <a:rPr lang="en-US" sz="4000" b="1" dirty="0" smtClean="0">
                <a:latin typeface="Arno Pro Smbd SmText" pitchFamily="18" charset="0"/>
              </a:rPr>
              <a:t>Consultants</a:t>
            </a:r>
            <a:r>
              <a:rPr lang="en-US" sz="4000" b="1" dirty="0" smtClean="0">
                <a:latin typeface="Arno Pro Smbd SmText" pitchFamily="18" charset="0"/>
              </a:rPr>
              <a:t/>
            </a:r>
            <a:br>
              <a:rPr lang="en-US" sz="4000" b="1" dirty="0" smtClean="0">
                <a:latin typeface="Arno Pro Smbd SmText" pitchFamily="18" charset="0"/>
              </a:rPr>
            </a:br>
            <a:r>
              <a:rPr lang="en-US" sz="4000" b="1" dirty="0" smtClean="0">
                <a:latin typeface="Arno Pro Smbd SmText" pitchFamily="18" charset="0"/>
              </a:rPr>
              <a:t>Experience/Certifications</a:t>
            </a:r>
            <a:endParaRPr lang="en-US" sz="4000" b="1" dirty="0">
              <a:latin typeface="Arno Pro Smbd SmText" pitchFamily="18" charset="0"/>
            </a:endParaRPr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0800" y="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3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47800" y="2667000"/>
            <a:ext cx="6096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PROFESSIONAL SERVICES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990600"/>
            <a:ext cx="2899422" cy="1295400"/>
          </a:xfrm>
          <a:prstGeom prst="rect">
            <a:avLst/>
          </a:prstGeom>
        </p:spPr>
      </p:pic>
    </p:spTree>
  </p:cSld>
  <p:clrMapOvr>
    <a:masterClrMapping/>
  </p:clrMapOvr>
  <p:transition advTm="404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972312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Services Provided</a:t>
            </a:r>
            <a:endParaRPr lang="en-US" sz="4000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828800"/>
            <a:ext cx="6096000" cy="3657600"/>
          </a:xfrm>
          <a:blipFill dpi="0" rotWithShape="1">
            <a:blip r:embed="rId3" cstate="print"/>
            <a:srcRect/>
            <a:stretch>
              <a:fillRect/>
            </a:stretch>
          </a:blipFill>
        </p:spPr>
        <p:txBody>
          <a:bodyPr>
            <a:normAutofit fontScale="92500" lnSpcReduction="10000"/>
          </a:bodyPr>
          <a:lstStyle/>
          <a:p>
            <a:pPr marL="796925" indent="-560388">
              <a:buSzPct val="60000"/>
              <a:buBlip>
                <a:blip r:embed="rId4"/>
              </a:buBlip>
            </a:pPr>
            <a:r>
              <a:rPr lang="en-US" sz="4800" b="1" dirty="0" smtClean="0"/>
              <a:t>P</a:t>
            </a:r>
            <a:r>
              <a:rPr lang="en-US" b="1" dirty="0" smtClean="0"/>
              <a:t>ROJECT </a:t>
            </a:r>
            <a:r>
              <a:rPr lang="en-US" sz="4800" b="1" dirty="0" smtClean="0"/>
              <a:t>M</a:t>
            </a:r>
            <a:r>
              <a:rPr lang="en-US" b="1" dirty="0" smtClean="0"/>
              <a:t>ANAGEMENT  &amp; </a:t>
            </a:r>
            <a:r>
              <a:rPr lang="en-US" sz="4800" b="1" dirty="0" smtClean="0"/>
              <a:t>HR S</a:t>
            </a:r>
            <a:r>
              <a:rPr lang="en-US" b="1" dirty="0" smtClean="0"/>
              <a:t>ERVICES.</a:t>
            </a:r>
          </a:p>
          <a:p>
            <a:pPr marL="796925" indent="-560388">
              <a:buSzPct val="60000"/>
              <a:buBlip>
                <a:blip r:embed="rId4"/>
              </a:buBlip>
            </a:pPr>
            <a:r>
              <a:rPr lang="en-US" sz="4800" b="1" dirty="0" smtClean="0"/>
              <a:t>T</a:t>
            </a:r>
            <a:r>
              <a:rPr lang="en-US" b="1" dirty="0" smtClean="0"/>
              <a:t>RAINING </a:t>
            </a:r>
            <a:r>
              <a:rPr lang="en-US" sz="4800" b="1" dirty="0" smtClean="0"/>
              <a:t>S</a:t>
            </a:r>
            <a:r>
              <a:rPr lang="en-US" b="1" dirty="0" smtClean="0"/>
              <a:t>OLUTIONS</a:t>
            </a:r>
          </a:p>
          <a:p>
            <a:pPr marL="796925" indent="-560388">
              <a:buSzPct val="60000"/>
              <a:buBlip>
                <a:blip r:embed="rId4"/>
              </a:buBlip>
            </a:pPr>
            <a:r>
              <a:rPr lang="en-US" sz="4800" b="1" dirty="0" smtClean="0"/>
              <a:t>D</a:t>
            </a:r>
            <a:r>
              <a:rPr lang="en-US" b="1" dirty="0" smtClean="0"/>
              <a:t>OCUMENT </a:t>
            </a:r>
            <a:r>
              <a:rPr lang="en-US" sz="4800" b="1" dirty="0" smtClean="0"/>
              <a:t>M</a:t>
            </a:r>
            <a:r>
              <a:rPr lang="en-US" b="1" dirty="0" smtClean="0"/>
              <a:t>ANAGEMENT </a:t>
            </a:r>
          </a:p>
          <a:p>
            <a:pPr marL="796925" indent="-560388">
              <a:buSzPct val="60000"/>
              <a:buBlip>
                <a:blip r:embed="rId4"/>
              </a:buBlip>
            </a:pPr>
            <a:r>
              <a:rPr lang="en-US" sz="4800" b="1" dirty="0" smtClean="0"/>
              <a:t>ICT</a:t>
            </a:r>
            <a:r>
              <a:rPr lang="en-US" b="1" dirty="0" smtClean="0"/>
              <a:t> </a:t>
            </a:r>
            <a:r>
              <a:rPr lang="en-US" sz="4800" b="1" dirty="0" smtClean="0"/>
              <a:t>S</a:t>
            </a:r>
            <a:r>
              <a:rPr lang="en-US" b="1" dirty="0" smtClean="0"/>
              <a:t>OLUTIONS</a:t>
            </a:r>
          </a:p>
          <a:p>
            <a:endParaRPr lang="en-US" b="1" dirty="0"/>
          </a:p>
          <a:p>
            <a:endParaRPr lang="en-US" b="1" dirty="0" smtClean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3" grpI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3657600" cy="6858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Services Provided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5181600" cy="990600"/>
          </a:xfrm>
        </p:spPr>
        <p:txBody>
          <a:bodyPr>
            <a:normAutofit fontScale="70000" lnSpcReduction="20000"/>
          </a:bodyPr>
          <a:lstStyle/>
          <a:p>
            <a:pPr marL="796925" indent="-560388">
              <a:buSzPct val="60000"/>
              <a:buNone/>
            </a:pPr>
            <a:r>
              <a:rPr lang="en-US" sz="4800" b="1" dirty="0" smtClean="0"/>
              <a:t>P</a:t>
            </a:r>
            <a:r>
              <a:rPr lang="en-US" b="1" dirty="0" smtClean="0"/>
              <a:t>ROJECT </a:t>
            </a:r>
            <a:r>
              <a:rPr lang="en-US" sz="4800" b="1" dirty="0" smtClean="0"/>
              <a:t>M</a:t>
            </a:r>
            <a:r>
              <a:rPr lang="en-US" b="1" dirty="0" smtClean="0"/>
              <a:t>ANAGEMENT &amp;                      </a:t>
            </a:r>
            <a:r>
              <a:rPr lang="en-US" sz="4800" b="1" dirty="0" smtClean="0"/>
              <a:t>HR</a:t>
            </a:r>
            <a:r>
              <a:rPr lang="en-US" b="1" dirty="0" smtClean="0"/>
              <a:t> SERVICES </a:t>
            </a:r>
          </a:p>
          <a:p>
            <a:endParaRPr lang="en-US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1295400" y="5181600"/>
            <a:ext cx="5638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We provide customized HRAs  that may assist in helping your organization  improve employee-employer relations  &amp; boost company morale.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295400" y="2819400"/>
            <a:ext cx="563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Your university’s vision, profits and  marketability matter to us. We provide  you with a range of resource tools and materials that will greatly assist in the successful  implementation of your desired business solution.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19200" y="2362200"/>
            <a:ext cx="5638800" cy="369332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n-US" b="1" dirty="0"/>
              <a:t>Eltra Opulent Project Advancement Resource Kit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19200" y="4572000"/>
            <a:ext cx="5638800" cy="3693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scene3d>
            <a:camera prst="perspectiveAbove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n-US" b="1" dirty="0" smtClean="0"/>
              <a:t>Human Resource Audits</a:t>
            </a:r>
            <a:endParaRPr lang="en-US" dirty="0"/>
          </a:p>
        </p:txBody>
      </p:sp>
      <p:pic>
        <p:nvPicPr>
          <p:cNvPr id="8" name="Picture 7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Other Notable NGO Partners who have benefited from our Consultancy Experience.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Writers Union of Trinidad and Tobago (WUTT)</a:t>
            </a:r>
          </a:p>
          <a:p>
            <a:r>
              <a:rPr lang="en-US" dirty="0" smtClean="0"/>
              <a:t>Junior Environmentalists of Trinidad &amp; Tobago (JETT)</a:t>
            </a:r>
          </a:p>
          <a:p>
            <a:r>
              <a:rPr lang="en-US" dirty="0" smtClean="0"/>
              <a:t>Trinidad Youth Council (TYC)- (Also Electoral Support)</a:t>
            </a:r>
          </a:p>
          <a:p>
            <a:r>
              <a:rPr lang="en-US" dirty="0" smtClean="0"/>
              <a:t>Several NGOs volunteering capacity: </a:t>
            </a:r>
          </a:p>
          <a:p>
            <a:pPr>
              <a:buNone/>
            </a:pPr>
            <a:r>
              <a:rPr lang="en-US" dirty="0" smtClean="0"/>
              <a:t>      -Network of NGOs. Project Coordination of Women At Work Photography Competition &amp; Assisting with several projects including MDGs Millennium Forum.</a:t>
            </a:r>
          </a:p>
          <a:p>
            <a:pPr>
              <a:buNone/>
            </a:pPr>
            <a:r>
              <a:rPr lang="en-US" dirty="0" smtClean="0"/>
              <a:t>      -Institute for Future Global Leaders (IFGL) working alongside the UWI Guild of Students.</a:t>
            </a:r>
          </a:p>
          <a:p>
            <a:pPr>
              <a:buNone/>
            </a:pPr>
            <a:r>
              <a:rPr lang="en-US" dirty="0" smtClean="0"/>
              <a:t>      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3200" y="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404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780288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Services Provided </a:t>
            </a:r>
            <a:br>
              <a:rPr lang="en-US" sz="4000" b="1" dirty="0" smtClean="0">
                <a:latin typeface="Arno Pro Smbd SmText" pitchFamily="18" charset="0"/>
              </a:rPr>
            </a:br>
            <a:endParaRPr lang="en-US" sz="4000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112520"/>
          </a:xfrm>
        </p:spPr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TRAIN THE TRAINER EXCELERATION PROGRAMMES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Coaching &amp; Mentoring Services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endParaRPr lang="en-US" b="1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219200"/>
            <a:ext cx="51816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796925" lvl="0" indent="-560388">
              <a:spcBef>
                <a:spcPct val="20000"/>
              </a:spcBef>
              <a:buClr>
                <a:schemeClr val="accent3"/>
              </a:buClr>
              <a:buSzPct val="60000"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lang="en-US" sz="2600" b="1" dirty="0" smtClean="0"/>
              <a:t>RAINING 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4800" b="1" dirty="0"/>
              <a:t>S</a:t>
            </a:r>
            <a:r>
              <a:rPr lang="en-US" sz="2600" b="1" dirty="0" smtClean="0"/>
              <a:t>OLUTIONS</a:t>
            </a:r>
            <a:endParaRPr lang="en-US" sz="2600" b="1" dirty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TRAIN THE TRAINER EXCELERATION PROGRAMMES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Coaching &amp; Mentoring Services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838200" y="3733800"/>
            <a:ext cx="350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Determining Your Organization's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Context for Training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533400" y="4655403"/>
            <a:ext cx="350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Aspects of  Eltra </a:t>
            </a:r>
            <a:r>
              <a:rPr lang="en-US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Opulent Associate’s </a:t>
            </a:r>
            <a:r>
              <a:rPr lang="en-US" sz="16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Training Opportunities &amp; Needs Analysis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57200" y="2971800"/>
            <a:ext cx="3810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Develop </a:t>
            </a:r>
            <a:r>
              <a:rPr lang="en-US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Leadership </a:t>
            </a:r>
            <a:r>
              <a:rPr lang="en-US" sz="16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at </a:t>
            </a:r>
            <a:r>
              <a:rPr lang="en-US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All Levels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within Your Organization’s Hierarchy</a:t>
            </a:r>
            <a:endParaRPr lang="en-US" sz="1600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91000" y="2971800"/>
            <a:ext cx="4419600" cy="15696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More than just an organizational structure, your company has </a:t>
            </a:r>
            <a:r>
              <a:rPr lang="en-US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 people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have behaviors which can </a:t>
            </a:r>
            <a:r>
              <a:rPr lang="en-US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positively affect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 organization’s capacity to excel.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14800" y="4648200"/>
            <a:ext cx="4572000" cy="12003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 employees, staff, trainees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therefore benefit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 our experts who implement customized personal supportive training systems.</a:t>
            </a:r>
          </a:p>
        </p:txBody>
      </p:sp>
      <p:pic>
        <p:nvPicPr>
          <p:cNvPr id="13" name="Picture 12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46083" grpId="0"/>
      <p:bldP spid="46084" grpId="0"/>
      <p:bldP spid="10" grpId="0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Services Provided </a:t>
            </a:r>
            <a:br>
              <a:rPr lang="en-US" sz="4000" b="1" dirty="0" smtClean="0">
                <a:latin typeface="Arno Pro Smbd SmText" pitchFamily="18" charset="0"/>
              </a:rPr>
            </a:br>
            <a:endParaRPr lang="en-US" sz="4000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0" y="2286000"/>
            <a:ext cx="3124200" cy="1524000"/>
          </a:xfrm>
          <a:blipFill>
            <a:blip r:embed="rId3" cstate="print"/>
            <a:stretch>
              <a:fillRect/>
            </a:stretch>
          </a:blipFill>
        </p:spPr>
        <p:txBody>
          <a:bodyPr>
            <a:noAutofit/>
          </a:bodyPr>
          <a:lstStyle/>
          <a:p>
            <a:pPr marL="120650" indent="14288" algn="just">
              <a:buNone/>
            </a:pPr>
            <a:r>
              <a:rPr 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Prevent  Frustrated Work Experiences. Avoid Employee Burn Out…through our Conferencing  Management &amp; Support Services. </a:t>
            </a:r>
          </a:p>
          <a:p>
            <a:pPr marL="273050" indent="14288" algn="just">
              <a:buNone/>
            </a:pPr>
            <a:endParaRPr lang="en-US" sz="1800" b="1" dirty="0" smtClean="0"/>
          </a:p>
          <a:p>
            <a:pPr>
              <a:buNone/>
            </a:pPr>
            <a:endParaRPr lang="en-US" sz="5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762000" y="11430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9863" indent="66675">
              <a:buSzPct val="60000"/>
            </a:pP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ONFERENCING 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OCUMENT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ANAGEMENT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ERVICES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22860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3050" indent="14288" algn="just">
              <a:buNone/>
            </a:pPr>
            <a:r>
              <a:rPr lang="en-US" b="1" dirty="0"/>
              <a:t>Eltra </a:t>
            </a:r>
            <a:r>
              <a:rPr lang="en-US" b="1" dirty="0" smtClean="0"/>
              <a:t>Opulent Associates </a:t>
            </a:r>
            <a:r>
              <a:rPr lang="en-US" b="1" dirty="0"/>
              <a:t>Ltd. has a wide range of  document drafting services that extends to Proposal Drafting  Services, as well as customized DMS Solutions for your conferences, offices and employees to avoid costly  loss of data &amp; data redundancy.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4419600"/>
            <a:ext cx="4572000" cy="21082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/>
              <a:t>We provide you, with a progressively sane approach to managing your data  resource needs. </a:t>
            </a:r>
          </a:p>
          <a:p>
            <a:pPr>
              <a:buNone/>
            </a:pPr>
            <a:endParaRPr lang="en-US" sz="500" b="1" dirty="0" smtClean="0"/>
          </a:p>
          <a:p>
            <a:pPr>
              <a:buNone/>
            </a:pPr>
            <a:r>
              <a:rPr lang="en-US" b="1" dirty="0" smtClean="0"/>
              <a:t>Though </a:t>
            </a:r>
            <a:r>
              <a:rPr lang="en-US" b="1" dirty="0"/>
              <a:t>our MIS &amp; ICT experts will assist in data recovery, our motto is simple: </a:t>
            </a:r>
            <a:r>
              <a:rPr lang="en-US" b="1" dirty="0" smtClean="0"/>
              <a:t>             “ </a:t>
            </a:r>
            <a:r>
              <a:rPr lang="en-US" b="1" dirty="0"/>
              <a:t>Avoid Data Collapse”.</a:t>
            </a:r>
          </a:p>
          <a:p>
            <a:endParaRPr lang="en-US" b="1" dirty="0"/>
          </a:p>
        </p:txBody>
      </p:sp>
      <p:pic>
        <p:nvPicPr>
          <p:cNvPr id="7" name="Picture 6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96925" indent="-560388">
              <a:buSzPct val="60000"/>
              <a:buNone/>
            </a:pPr>
            <a:r>
              <a:rPr lang="en-US" sz="3400" b="1" dirty="0" smtClean="0"/>
              <a:t>ICT</a:t>
            </a:r>
            <a:r>
              <a:rPr lang="en-US" sz="2800" b="1" dirty="0" smtClean="0"/>
              <a:t> </a:t>
            </a:r>
            <a:r>
              <a:rPr lang="en-US" sz="3400" b="1" dirty="0" smtClean="0"/>
              <a:t>S</a:t>
            </a:r>
            <a:r>
              <a:rPr lang="en-US" sz="2000" b="1" dirty="0" smtClean="0"/>
              <a:t>OLUTIONS</a:t>
            </a:r>
            <a:endParaRPr lang="en-US" sz="2800" b="1" dirty="0" smtClean="0"/>
          </a:p>
        </p:txBody>
      </p:sp>
      <p:sp>
        <p:nvSpPr>
          <p:cNvPr id="5" name="Rectangle 4"/>
          <p:cNvSpPr/>
          <p:nvPr/>
        </p:nvSpPr>
        <p:spPr>
          <a:xfrm>
            <a:off x="838200" y="2895600"/>
            <a:ext cx="7010400" cy="154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138" indent="-287338"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Eltra Opulent’s Information Communications Technology Solutions provide our clients with the capacity to store, retrieve and effectively access company data.</a:t>
            </a:r>
            <a:endParaRPr lang="en-US" sz="20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14400" y="2133600"/>
            <a:ext cx="5486400" cy="4616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ICT SOLUTION PACKAGE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4572000"/>
            <a:ext cx="701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indent="-355600"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/>
              <a:t>Creation of Virtual Networks, software platforms </a:t>
            </a:r>
            <a:r>
              <a:rPr lang="en-US" sz="2000" b="1" dirty="0" smtClean="0"/>
              <a:t>&amp;        </a:t>
            </a:r>
            <a:r>
              <a:rPr lang="en-US" sz="2000" b="1" dirty="0"/>
              <a:t>e-commerce solutions which provide real-time flow of information anywhere around the world.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912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Services Provided </a:t>
            </a:r>
            <a:endParaRPr lang="en-US" sz="4000" b="1" dirty="0">
              <a:latin typeface="Arno Pro Smbd SmText" pitchFamily="18" charset="0"/>
            </a:endParaRPr>
          </a:p>
        </p:txBody>
      </p:sp>
      <p:pic>
        <p:nvPicPr>
          <p:cNvPr id="9" name="Picture 8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81200" y="2861608"/>
            <a:ext cx="50292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SNAPSHOT 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Picture 5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1447800"/>
            <a:ext cx="3069977" cy="1371600"/>
          </a:xfrm>
          <a:prstGeom prst="rect">
            <a:avLst/>
          </a:prstGeom>
        </p:spPr>
      </p:pic>
    </p:spTree>
  </p:cSld>
  <p:clrMapOvr>
    <a:masterClrMapping/>
  </p:clrMapOvr>
  <p:transition advTm="29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895600"/>
            <a:ext cx="1828800" cy="2676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914400"/>
            <a:ext cx="2390775" cy="141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4267200" y="1066800"/>
            <a:ext cx="419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3733800" y="982414"/>
            <a:ext cx="42672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NYCTT TASKFORCE, INNER CAUCUS OF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 DECISION-MAKERS RESPONSIBLE FOR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Chair of Constitution Committee. Project Administration, Proposal Financing, Assisted in Coordination of Committees &amp; Negotiation Caucus, Coordination of Constitution Meetings, Constitution Retreat &amp; Final Drafting of Constitution.</a:t>
            </a:r>
            <a:r>
              <a: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AS WELL AS OVERALL DOCUMENTALIST</a:t>
            </a:r>
            <a:r>
              <a:rPr kumimoji="0" lang="en-US" sz="9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VIA STRUCTURING OF PROPOSALS FOR FINANCING FOR EACH COMMITTEES;  10 YRS INTERACTION WITH MSYA, IN YOUTH DEVELOPMENT PROJECTS &amp; WORKSHOP FACILITATION.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886200" y="2895600"/>
          <a:ext cx="3886200" cy="3048000"/>
        </p:xfrm>
        <a:graphic>
          <a:graphicData uri="http://schemas.openxmlformats.org/drawingml/2006/table">
            <a:tbl>
              <a:tblPr/>
              <a:tblGrid>
                <a:gridCol w="3886200"/>
              </a:tblGrid>
              <a:tr h="3048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INTERGENERATIONAL HERITAGE GAMES (IHG) PROJECT: Traditional Games in Communities (a national project).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EVERYBODY MATTERS (EBM) – Healthy Lifestyle Choices for Young Women, modified to include Young men as well.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SPORTS MEDICINE CONFERENCE – Sports administration for Professionals.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SPORT &amp; HIV AWARENESS FOR ATHLETES, COACHES &amp; ADMINISTRATORS.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Main Consultancy Work: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Project Administration, Proposal Drafting, PowerPoint Presentations,  Evaluation Instruments, Reports, Publications,  Coordination of Stakeholder Meetings, Interviews, Branding (</a:t>
                      </a:r>
                      <a:r>
                        <a:rPr lang="en-US" sz="1100" b="1" dirty="0" err="1">
                          <a:latin typeface="Calibri"/>
                          <a:ea typeface="Calibri"/>
                          <a:cs typeface="Times New Roman"/>
                        </a:rPr>
                        <a:t>e.g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 Banner, Logo designs), etc.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1" name="Picture 20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1000" y="762000"/>
            <a:ext cx="2438400" cy="1371600"/>
            <a:chOff x="663" y="481"/>
            <a:chExt cx="2988" cy="1344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663" y="481"/>
              <a:ext cx="2869" cy="900"/>
              <a:chOff x="663" y="481"/>
              <a:chExt cx="2869" cy="900"/>
            </a:xfrm>
          </p:grpSpPr>
          <p:pic>
            <p:nvPicPr>
              <p:cNvPr id="7" name="Picture 7" descr="..\Desktop\hands - coloured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9794454">
                <a:off x="663" y="481"/>
                <a:ext cx="1505" cy="788"/>
              </a:xfrm>
              <a:prstGeom prst="rect">
                <a:avLst/>
              </a:prstGeom>
              <a:noFill/>
            </p:spPr>
          </p:pic>
          <p:sp>
            <p:nvSpPr>
              <p:cNvPr id="8" name="WordArt 8"/>
              <p:cNvSpPr>
                <a:spLocks noChangeArrowheads="1" noChangeShapeType="1" noTextEdit="1"/>
              </p:cNvSpPr>
              <p:nvPr/>
            </p:nvSpPr>
            <p:spPr bwMode="auto">
              <a:xfrm>
                <a:off x="1132" y="1084"/>
                <a:ext cx="2400" cy="29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 rtl="0"/>
                <a:r>
                  <a:rPr lang="en-US" sz="2000" kern="10" spc="0" dirty="0" smtClean="0">
                    <a:ln w="9525">
                      <a:solidFill>
                        <a:srgbClr val="205867"/>
                      </a:solidFill>
                      <a:round/>
                      <a:headEnd/>
                      <a:tailEnd/>
                    </a:ln>
                    <a:solidFill>
                      <a:srgbClr val="548DD4"/>
                    </a:solidFill>
                    <a:effectLst/>
                    <a:latin typeface="Arial Black"/>
                  </a:rPr>
                  <a:t>TASU</a:t>
                </a:r>
                <a:endParaRPr lang="en-US" sz="2000" kern="10" spc="0" dirty="0">
                  <a:ln w="9525">
                    <a:solidFill>
                      <a:srgbClr val="205867"/>
                    </a:solidFill>
                    <a:round/>
                    <a:headEnd/>
                    <a:tailEnd/>
                  </a:ln>
                  <a:solidFill>
                    <a:srgbClr val="548DD4"/>
                  </a:solidFill>
                  <a:effectLst/>
                  <a:latin typeface="Arial Black"/>
                </a:endParaRPr>
              </a:p>
            </p:txBody>
          </p:sp>
        </p:grpSp>
        <p:sp>
          <p:nvSpPr>
            <p:cNvPr id="6" name="WordArt 9"/>
            <p:cNvSpPr>
              <a:spLocks noChangeArrowheads="1" noChangeShapeType="1" noTextEdit="1"/>
            </p:cNvSpPr>
            <p:nvPr/>
          </p:nvSpPr>
          <p:spPr bwMode="auto">
            <a:xfrm>
              <a:off x="1132" y="1579"/>
              <a:ext cx="2519" cy="24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/>
              <a:r>
                <a:rPr lang="en-US" sz="2000" b="1" kern="10" spc="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effectLst/>
                  <a:latin typeface="Times New Roman"/>
                  <a:cs typeface="Times New Roman"/>
                </a:rPr>
                <a:t>Talk Anansi Story Unit</a:t>
              </a:r>
              <a:endParaRPr lang="en-US" sz="2000" b="1" kern="10" spc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Times New Roman"/>
                <a:cs typeface="Times New Roman"/>
              </a:endParaRPr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352800" y="1066800"/>
          <a:ext cx="4953000" cy="3291918"/>
        </p:xfrm>
        <a:graphic>
          <a:graphicData uri="http://schemas.openxmlformats.org/drawingml/2006/table">
            <a:tbl>
              <a:tblPr/>
              <a:tblGrid>
                <a:gridCol w="4953000"/>
              </a:tblGrid>
              <a:tr h="57121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COMMONWEALTH PAVILION OF THE PEOPLE’S SPACE 2009 : CHOGM “Commonwealth History, Art &amp; Diversity Appreciation”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Proposal (Financing).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TALK ANANSI PARENTING SUPPORT – TAPS PROJECT 2009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Proposal (Financing).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659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MANNERS MATTER (M2) 2008: Morals, Values Education for students             (pre-schoolers, primary&amp;secondary) – EDUCATION CARAVAN.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Project Administration, Proposal Financing, Coordination of Marketing &amp; Media Communications &amp; Branding for Project, Including Publications, Development of Evaluation Instruments &amp; Final Report.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07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NOVEMBER’S CHILDREN SHOW 2008: Interactive Storytelling Children’s Show (UWI).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Project Administration, Proposal Financing, Coordination of Marketing &amp; Media Communications &amp; Branding for Project, Including Publications, Development of Evaluation Instruments &amp; Final Report.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85800" y="4648200"/>
          <a:ext cx="7620000" cy="914400"/>
        </p:xfrm>
        <a:graphic>
          <a:graphicData uri="http://schemas.openxmlformats.org/drawingml/2006/table">
            <a:tbl>
              <a:tblPr/>
              <a:tblGrid>
                <a:gridCol w="7620000"/>
              </a:tblGrid>
              <a:tr h="9144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STORYTELLING FOR EARLY CHILDHOOD PARENTING SUPPORT (S.T.E.P.S.):  Introduction of Early Childhood Storytelling to Caregivers and Administrators in</a:t>
                      </a:r>
                      <a:r>
                        <a:rPr lang="en-US" sz="11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Belize, Dominica, Guyana, Suriname and Trinidad &amp; Tobago.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Project administration provided, coordination of media interviews, branding, Reports and PowerPoint Presentations &amp; BVLF Final Publication.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Picture 10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404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tudents guild - cclcs bubble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533400"/>
            <a:ext cx="2013479" cy="1735072"/>
          </a:xfrm>
        </p:spPr>
      </p:pic>
      <p:pic>
        <p:nvPicPr>
          <p:cNvPr id="5" name="Picture 4" descr="newsletter - pg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33600" y="1066800"/>
            <a:ext cx="3768436" cy="487680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172200" y="1447800"/>
          <a:ext cx="2209800" cy="685800"/>
        </p:xfrm>
        <a:graphic>
          <a:graphicData uri="http://schemas.openxmlformats.org/drawingml/2006/table">
            <a:tbl>
              <a:tblPr/>
              <a:tblGrid>
                <a:gridCol w="2209800"/>
              </a:tblGrid>
              <a:tr h="68580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Times New Roman"/>
                        </a:rPr>
                        <a:t>CIPRIANI COLLEGE OF  LABOUR &amp; CO-OPERATIVE STUDIES STUDENTS  </a:t>
                      </a:r>
                      <a:r>
                        <a:rPr lang="en-US" sz="1200" b="1" dirty="0" smtClean="0">
                          <a:latin typeface="Calibri"/>
                          <a:ea typeface="Calibri"/>
                          <a:cs typeface="Times New Roman"/>
                        </a:rPr>
                        <a:t>GUILD </a:t>
                      </a:r>
                      <a:r>
                        <a:rPr lang="en-US" sz="1200" b="1" dirty="0">
                          <a:latin typeface="Calibri"/>
                          <a:ea typeface="Calibri"/>
                          <a:cs typeface="Times New Roman"/>
                        </a:rPr>
                        <a:t>(CCLCSS)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096000" y="2209800"/>
            <a:ext cx="2590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Consultancy Provided on Coordination of Student Orientation including for design mock-up of Student Guild Newsletter, Printing  of Publications, Electoral Consultancy Support Services.</a:t>
            </a:r>
            <a:endParaRPr lang="en-US" dirty="0"/>
          </a:p>
        </p:txBody>
      </p:sp>
      <p:pic>
        <p:nvPicPr>
          <p:cNvPr id="9" name="Picture 8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404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81200" y="2861608"/>
            <a:ext cx="5029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COMPANY STRENGTHS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Picture 5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1447800"/>
            <a:ext cx="3069977" cy="1371600"/>
          </a:xfrm>
          <a:prstGeom prst="rect">
            <a:avLst/>
          </a:prstGeom>
        </p:spPr>
      </p:pic>
    </p:spTree>
  </p:cSld>
  <p:clrMapOvr>
    <a:masterClrMapping/>
  </p:clrMapOvr>
  <p:transition advTm="29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Company Strengths</a:t>
            </a:r>
            <a:br>
              <a:rPr lang="en-US" sz="4000" b="1" dirty="0" smtClean="0">
                <a:latin typeface="Arno Pro Smbd SmText" pitchFamily="18" charset="0"/>
              </a:rPr>
            </a:br>
            <a:endParaRPr lang="en-US" sz="4000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endParaRPr lang="en-US" sz="20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A Qualified Team of Independent Consultants.</a:t>
            </a:r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endParaRPr lang="en-US" sz="2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Customized Solutions for Your Business/Organization.</a:t>
            </a:r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endParaRPr lang="en-US" sz="2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endParaRPr lang="en-US" sz="2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Cost Benefit Analysis &amp; Risk Management Services to Minimize Costly Project Overruns, as part of our Win/Win Philosophy.</a:t>
            </a:r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endParaRPr lang="en-US" sz="2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Ensuring Your Conferencing Objective Needs Are Met.</a:t>
            </a:r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Professional &amp; Reliable Delivery of Consultancy Services for our Clients.</a:t>
            </a:r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endParaRPr lang="en-US" sz="2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dirty="0" smtClean="0"/>
              <a:t> Our ICT capacity includes networking, web conferencing, teleconferencing, software security and data management.    </a:t>
            </a:r>
            <a:endParaRPr lang="en-US" sz="2000" b="1" smtClean="0"/>
          </a:p>
          <a:p>
            <a:pPr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000" b="1" smtClean="0"/>
              <a:t>A </a:t>
            </a:r>
            <a:r>
              <a:rPr lang="en-US" sz="2000" b="1" dirty="0" smtClean="0"/>
              <a:t>blend model of these components will ensure that your project or business solution is successfully executed.</a:t>
            </a:r>
            <a:endParaRPr lang="en-US" sz="2000" dirty="0" smtClean="0"/>
          </a:p>
          <a:p>
            <a:pPr>
              <a:buBlip>
                <a:blip r:embed="rId3"/>
              </a:buBlip>
            </a:pPr>
            <a:endParaRPr lang="en-US" sz="2000" dirty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35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057400" y="2819400"/>
            <a:ext cx="5029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CLIENT  BENEFITS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Picture 7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762000"/>
            <a:ext cx="3443901" cy="1538661"/>
          </a:xfrm>
          <a:prstGeom prst="rect">
            <a:avLst/>
          </a:prstGeom>
        </p:spPr>
      </p:pic>
    </p:spTree>
  </p:cSld>
  <p:clrMapOvr>
    <a:masterClrMapping/>
  </p:clrMapOvr>
  <p:transition advTm="1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Client Benefit Summary</a:t>
            </a:r>
            <a:endParaRPr lang="en-US" sz="4000" b="1" dirty="0">
              <a:latin typeface="Arno Pro Smbd SmTex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Quality, Friendly &amp; Efficient Consultancy Services.</a:t>
            </a:r>
          </a:p>
          <a:p>
            <a:r>
              <a:rPr lang="en-US" b="1" dirty="0" smtClean="0"/>
              <a:t>Highly Experienced team of Professionals Consultants who can innovatively address, train and provide  expert advice for your company’s needs.</a:t>
            </a:r>
          </a:p>
          <a:p>
            <a:r>
              <a:rPr lang="en-US" b="1" dirty="0" smtClean="0"/>
              <a:t>Customized Resource Materials and Projects.</a:t>
            </a:r>
          </a:p>
          <a:p>
            <a:r>
              <a:rPr lang="en-US" b="1" dirty="0" smtClean="0"/>
              <a:t>Use of Advanced  ICT Solutions.</a:t>
            </a:r>
          </a:p>
          <a:p>
            <a:r>
              <a:rPr lang="en-US" b="1" dirty="0" smtClean="0"/>
              <a:t>Reducing the Risk of Ineffectual Time Management &amp; Loss of Valuable Manpower Hours.</a:t>
            </a:r>
          </a:p>
          <a:p>
            <a:r>
              <a:rPr lang="en-US" b="1" dirty="0" smtClean="0"/>
              <a:t>Inevitable Success for Your Conferencing, Training &amp; Project Management Needs.</a:t>
            </a:r>
            <a:endParaRPr lang="en-US" b="1" dirty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</p:spTree>
  </p:cSld>
  <p:clrMapOvr>
    <a:masterClrMapping/>
  </p:clrMapOvr>
  <p:transition advTm="35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0" y="2819400"/>
            <a:ext cx="5029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Client Billing Options 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4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381000"/>
            <a:ext cx="3443901" cy="153866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29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86200" y="1447800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We offer our clients, both long-term &amp; ad-hoc the following billing options:</a:t>
            </a:r>
            <a:endParaRPr lang="en-US" b="1" dirty="0"/>
          </a:p>
        </p:txBody>
      </p:sp>
      <p:pic>
        <p:nvPicPr>
          <p:cNvPr id="9" name="Picture 8" descr="gold glass sheen bkgrd.gif"/>
          <p:cNvPicPr>
            <a:picLocks noChangeAspect="1"/>
          </p:cNvPicPr>
          <p:nvPr/>
        </p:nvPicPr>
        <p:blipFill>
          <a:blip r:embed="rId3" cstate="print"/>
          <a:srcRect l="7692" t="11951" r="6593"/>
          <a:stretch>
            <a:fillRect/>
          </a:stretch>
        </p:blipFill>
        <p:spPr>
          <a:xfrm>
            <a:off x="1905000" y="2362200"/>
            <a:ext cx="5943600" cy="33685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38400" y="3505200"/>
            <a:ext cx="4648200" cy="22159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scene3d>
            <a:camera prst="perspectiveAbove"/>
            <a:lightRig rig="threePt" dir="t"/>
          </a:scene3d>
        </p:spPr>
        <p:txBody>
          <a:bodyPr wrap="square" rtlCol="0">
            <a:spAutoFit/>
          </a:bodyPr>
          <a:lstStyle/>
          <a:p>
            <a:endParaRPr lang="en-US" sz="2800" dirty="0" smtClean="0">
              <a:solidFill>
                <a:srgbClr val="990000"/>
              </a:solidFill>
            </a:endParaRPr>
          </a:p>
          <a:p>
            <a:pPr algn="ctr"/>
            <a:r>
              <a:rPr lang="en-US" sz="2800" dirty="0" smtClean="0">
                <a:solidFill>
                  <a:srgbClr val="990000"/>
                </a:solidFill>
              </a:rPr>
              <a:t>Variable Rate Packages  &amp;                           Fixed Rate Packages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 descr="COMPANY LOGO FOR ELTRA OPULENT ASSOCIATES LTD (CLEAR BKGRD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3400" y="381000"/>
            <a:ext cx="3352800" cy="1497959"/>
          </a:xfrm>
          <a:prstGeom prst="rect">
            <a:avLst/>
          </a:prstGeom>
        </p:spPr>
      </p:pic>
    </p:spTree>
  </p:cSld>
  <p:clrMapOvr>
    <a:masterClrMapping/>
  </p:clrMapOvr>
  <p:transition advTm="2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14937 L -0.00417 -0.1835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erfect gold hue background slant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676400"/>
            <a:ext cx="8610600" cy="2971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71600" y="2133600"/>
            <a:ext cx="70866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small" spc="0" dirty="0" smtClean="0">
                <a:ln w="10541" cmpd="sng">
                  <a:noFill/>
                  <a:prstDash val="solid"/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Will Help You On Your Path To Success as you move from strength to strength.</a:t>
            </a:r>
            <a:endParaRPr lang="en-US" sz="3600" b="1" cap="small" spc="0" dirty="0">
              <a:ln w="10541" cmpd="sng">
                <a:noFill/>
                <a:prstDash val="solid"/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 descr="COMPANY LOGO FOR ELTRA OPULENT ASSOCIATES LTD (CLEAR BKGR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0"/>
            <a:ext cx="3824901" cy="1708884"/>
          </a:xfrm>
          <a:prstGeom prst="rect">
            <a:avLst/>
          </a:prstGeom>
        </p:spPr>
      </p:pic>
    </p:spTree>
  </p:cSld>
  <p:clrMapOvr>
    <a:masterClrMapping/>
  </p:clrMapOvr>
  <p:transition advTm="29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 smtClean="0">
                <a:latin typeface="+mn-lt"/>
              </a:rPr>
              <a:t>OUR ELTRA OPULENT </a:t>
            </a:r>
            <a:br>
              <a:rPr lang="en-US" sz="3600" b="1" i="1" dirty="0" smtClean="0">
                <a:latin typeface="+mn-lt"/>
              </a:rPr>
            </a:br>
            <a:r>
              <a:rPr lang="en-US" sz="3600" b="1" i="1" dirty="0" smtClean="0">
                <a:latin typeface="+mn-lt"/>
              </a:rPr>
              <a:t>FIVE-STAR GUARANTEE:</a:t>
            </a:r>
            <a:endParaRPr lang="en-US" sz="3600" b="1" i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65532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/>
              <a:t>REAL-TIME ACCESS TO PROFESSIONAL SERVICES</a:t>
            </a:r>
          </a:p>
          <a:p>
            <a:pPr lvl="1"/>
            <a:endParaRPr lang="en-US" b="1" dirty="0" smtClean="0"/>
          </a:p>
        </p:txBody>
      </p:sp>
      <p:pic>
        <p:nvPicPr>
          <p:cNvPr id="4" name="Picture 3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5600" y="304800"/>
            <a:ext cx="2046652" cy="914400"/>
          </a:xfrm>
          <a:prstGeom prst="rect">
            <a:avLst/>
          </a:prstGeom>
        </p:spPr>
      </p:pic>
      <p:sp>
        <p:nvSpPr>
          <p:cNvPr id="5" name="5-Point Star 4"/>
          <p:cNvSpPr/>
          <p:nvPr/>
        </p:nvSpPr>
        <p:spPr>
          <a:xfrm>
            <a:off x="5715000" y="685800"/>
            <a:ext cx="609600" cy="6858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14400" y="2590800"/>
            <a:ext cx="6324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b="1" dirty="0" smtClean="0"/>
              <a:t>HIGH QUALITY IN THE CREATION &amp; DELIVERY OF CUSTOMISED SOLUTIONS THAT CAN BE EVALUATED  &amp; MONITORED.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4267200" y="3581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b="1" dirty="0" smtClean="0"/>
              <a:t>AFFORDABLE &amp; COMPETITIVE RATES IN THE INDUSTRY</a:t>
            </a:r>
          </a:p>
        </p:txBody>
      </p:sp>
      <p:sp>
        <p:nvSpPr>
          <p:cNvPr id="8" name="Rectangle 7"/>
          <p:cNvSpPr/>
          <p:nvPr/>
        </p:nvSpPr>
        <p:spPr>
          <a:xfrm>
            <a:off x="3352800" y="5486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YOU’LL HAVE OUR UNDIVIDED ATTENTION.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838200" y="4191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b="1" dirty="0" smtClean="0"/>
              <a:t>MUTUALLY BENEFICIAL PARTNERSHIP THAT ENSURES YOU ACHIEVE YOUR ORGANISATION’S GOALS.</a:t>
            </a:r>
            <a:endParaRPr lang="en-US" b="1" dirty="0"/>
          </a:p>
        </p:txBody>
      </p:sp>
      <p:sp>
        <p:nvSpPr>
          <p:cNvPr id="10" name="5-Point Star 9"/>
          <p:cNvSpPr/>
          <p:nvPr/>
        </p:nvSpPr>
        <p:spPr>
          <a:xfrm>
            <a:off x="609600" y="1981200"/>
            <a:ext cx="304800" cy="3810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1066800" y="2590800"/>
            <a:ext cx="304800" cy="3810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5-Point Star 11"/>
          <p:cNvSpPr/>
          <p:nvPr/>
        </p:nvSpPr>
        <p:spPr>
          <a:xfrm>
            <a:off x="4419600" y="3581400"/>
            <a:ext cx="304800" cy="3810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5-Point Star 12"/>
          <p:cNvSpPr/>
          <p:nvPr/>
        </p:nvSpPr>
        <p:spPr>
          <a:xfrm>
            <a:off x="990600" y="4114800"/>
            <a:ext cx="304800" cy="3810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5-Point Star 13"/>
          <p:cNvSpPr/>
          <p:nvPr/>
        </p:nvSpPr>
        <p:spPr>
          <a:xfrm>
            <a:off x="3048000" y="5410200"/>
            <a:ext cx="304800" cy="381000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 build="allAtOnce"/>
      <p:bldP spid="7" grpId="0" build="allAtOnce"/>
      <p:bldP spid="8" grpId="0" build="allAtOnce"/>
      <p:bldP spid="9" grpId="0" build="allAtOnce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70408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What Happens Next…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3891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Questions we will need to know:</a:t>
            </a:r>
          </a:p>
          <a:p>
            <a:r>
              <a:rPr lang="en-US" b="1" i="1" dirty="0" smtClean="0"/>
              <a:t>What are your present institutional needs?</a:t>
            </a:r>
          </a:p>
          <a:p>
            <a:r>
              <a:rPr lang="en-US" b="1" i="1" dirty="0" smtClean="0"/>
              <a:t>What projects and/or specific targets are you focusing on presently or  in the immediate future?</a:t>
            </a:r>
          </a:p>
          <a:p>
            <a:r>
              <a:rPr lang="en-US" b="1" i="1" dirty="0" smtClean="0"/>
              <a:t>What time constraints, if any exist?</a:t>
            </a:r>
          </a:p>
          <a:p>
            <a:r>
              <a:rPr lang="en-US" b="1" i="1" dirty="0" smtClean="0"/>
              <a:t>Who are the persons we will require to interface with to assist in consultancy?</a:t>
            </a:r>
          </a:p>
          <a:p>
            <a:r>
              <a:rPr lang="en-US" b="1" i="1" dirty="0" smtClean="0"/>
              <a:t>What are your budgetary needs for any of our services?</a:t>
            </a:r>
          </a:p>
          <a:p>
            <a:r>
              <a:rPr lang="en-US" b="1" i="1" dirty="0" smtClean="0"/>
              <a:t>Are there any mentionable institutional policies which may assist/detract from achieving your desired goals?</a:t>
            </a:r>
            <a:endParaRPr lang="en-US" b="1" i="1" dirty="0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02" name="Picture 1" descr="Eltra (Int'l) Opulent Ltd tex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" y="0"/>
            <a:ext cx="1666875" cy="744538"/>
          </a:xfrm>
          <a:prstGeom prst="rect">
            <a:avLst/>
          </a:prstGeom>
          <a:noFill/>
        </p:spPr>
      </p:pic>
      <p:pic>
        <p:nvPicPr>
          <p:cNvPr id="40" name="Picture 39" descr="E-VERSION SAMPLE TEMPLATE FOR UTT 2010 Q 6-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5800" y="838200"/>
            <a:ext cx="3886200" cy="5791200"/>
          </a:xfrm>
          <a:prstGeom prst="rect">
            <a:avLst/>
          </a:prstGeom>
        </p:spPr>
      </p:pic>
      <p:pic>
        <p:nvPicPr>
          <p:cNvPr id="41" name="Picture 40" descr="Eltra e-version sample questionnaire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" y="838200"/>
            <a:ext cx="4038600" cy="5715000"/>
          </a:xfrm>
          <a:prstGeom prst="rect">
            <a:avLst/>
          </a:prstGeom>
        </p:spPr>
      </p:pic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Arno Pro Smbd SmText" pitchFamily="18" charset="0"/>
              </a:rPr>
              <a:t>Any Questions  For Us?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6400" y="2971800"/>
            <a:ext cx="381000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H A N K  Y O U.</a:t>
            </a:r>
            <a:endParaRPr lang="en-US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COMPANY LOGO FOR ELTRA OPULENT ASSOCIATES LTD (CLEAR BKGR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4600" y="152400"/>
            <a:ext cx="2377101" cy="10620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62400" y="5943600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© 2010 Eltra Opulent Associates Ltd. All Rights Reserved.</a:t>
            </a:r>
            <a:endParaRPr lang="en-US" dirty="0"/>
          </a:p>
        </p:txBody>
      </p:sp>
    </p:spTree>
  </p:cSld>
  <p:clrMapOvr>
    <a:masterClrMapping/>
  </p:clrMapOvr>
  <p:transition advTm="2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2381</TotalTime>
  <Words>1405</Words>
  <Application>Microsoft Office PowerPoint</Application>
  <PresentationFormat>On-screen Show (4:3)</PresentationFormat>
  <Paragraphs>203</Paragraphs>
  <Slides>31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Flow</vt:lpstr>
      <vt:lpstr>Slide 1</vt:lpstr>
      <vt:lpstr>Overview</vt:lpstr>
      <vt:lpstr>Who We Are…</vt:lpstr>
      <vt:lpstr>About Our Company</vt:lpstr>
      <vt:lpstr>Quality Experience You  Can Depend On…</vt:lpstr>
      <vt:lpstr>Slide 6</vt:lpstr>
      <vt:lpstr>Slide 7</vt:lpstr>
      <vt:lpstr>Slide 8</vt:lpstr>
      <vt:lpstr>Independent Consultants Experience/Certifications</vt:lpstr>
      <vt:lpstr>Slide 10</vt:lpstr>
      <vt:lpstr>Services Provided</vt:lpstr>
      <vt:lpstr>Services Provided</vt:lpstr>
      <vt:lpstr>Other Notable NGO Partners who have benefited from our Consultancy Experience.</vt:lpstr>
      <vt:lpstr>Services Provided  </vt:lpstr>
      <vt:lpstr>Services Provided  </vt:lpstr>
      <vt:lpstr>Services Provided </vt:lpstr>
      <vt:lpstr>Slide 17</vt:lpstr>
      <vt:lpstr>Slide 18</vt:lpstr>
      <vt:lpstr>Slide 19</vt:lpstr>
      <vt:lpstr>Slide 20</vt:lpstr>
      <vt:lpstr>Slide 21</vt:lpstr>
      <vt:lpstr>Company Strengths </vt:lpstr>
      <vt:lpstr>Slide 23</vt:lpstr>
      <vt:lpstr>Client Benefit Summary</vt:lpstr>
      <vt:lpstr>Slide 25</vt:lpstr>
      <vt:lpstr>Slide 26</vt:lpstr>
      <vt:lpstr>Slide 27</vt:lpstr>
      <vt:lpstr>OUR ELTRA OPULENT  FIVE-STAR GUARANTEE:</vt:lpstr>
      <vt:lpstr>What Happens Next…</vt:lpstr>
      <vt:lpstr>Slide 30</vt:lpstr>
      <vt:lpstr>Any Questions  For Us?</vt:lpstr>
    </vt:vector>
  </TitlesOfParts>
  <Company>Warner Brothers Movie World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Bugs Bunny</dc:creator>
  <cp:lastModifiedBy>praet</cp:lastModifiedBy>
  <cp:revision>173</cp:revision>
  <dcterms:created xsi:type="dcterms:W3CDTF">2009-12-02T17:48:25Z</dcterms:created>
  <dcterms:modified xsi:type="dcterms:W3CDTF">2010-08-11T05:09:19Z</dcterms:modified>
</cp:coreProperties>
</file>